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3" r:id="rId8"/>
    <p:sldId id="264" r:id="rId9"/>
    <p:sldId id="267" r:id="rId10"/>
    <p:sldId id="261" r:id="rId11"/>
    <p:sldId id="268" r:id="rId12"/>
    <p:sldId id="269" r:id="rId13"/>
    <p:sldId id="270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79" autoAdjust="0"/>
    <p:restoredTop sz="98580" autoAdjust="0"/>
  </p:normalViewPr>
  <p:slideViewPr>
    <p:cSldViewPr snapToGrid="0" snapToObjects="1">
      <p:cViewPr varScale="1">
        <p:scale>
          <a:sx n="91" d="100"/>
          <a:sy n="91" d="100"/>
        </p:scale>
        <p:origin x="-104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52972C-06AE-324A-BD2F-8AE6F92B42FE}" type="doc">
      <dgm:prSet loTypeId="urn:microsoft.com/office/officeart/2005/8/layout/radial4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FAAAF46-6771-D84D-948D-9F15EEB0F327}">
      <dgm:prSet phldrT="[Text]" custT="1"/>
      <dgm:spPr/>
      <dgm:t>
        <a:bodyPr/>
        <a:lstStyle/>
        <a:p>
          <a:pPr>
            <a:lnSpc>
              <a:spcPct val="80000"/>
            </a:lnSpc>
            <a:spcAft>
              <a:spcPts val="408"/>
            </a:spcAft>
          </a:pPr>
          <a:r>
            <a:rPr lang="en-US" sz="3200" b="1" dirty="0" smtClean="0">
              <a:solidFill>
                <a:schemeClr val="accent6">
                  <a:lumMod val="10000"/>
                </a:schemeClr>
              </a:solidFill>
            </a:rPr>
            <a:t>USER DATA</a:t>
          </a:r>
        </a:p>
        <a:p>
          <a:pPr>
            <a:lnSpc>
              <a:spcPct val="80000"/>
            </a:lnSpc>
            <a:spcAft>
              <a:spcPts val="408"/>
            </a:spcAft>
          </a:pPr>
          <a:r>
            <a:rPr lang="en-US" sz="2000" b="1" dirty="0" smtClean="0">
              <a:solidFill>
                <a:schemeClr val="accent6">
                  <a:lumMod val="10000"/>
                </a:schemeClr>
              </a:solidFill>
            </a:rPr>
            <a:t>user id</a:t>
          </a:r>
        </a:p>
        <a:p>
          <a:pPr>
            <a:lnSpc>
              <a:spcPct val="80000"/>
            </a:lnSpc>
            <a:spcAft>
              <a:spcPts val="408"/>
            </a:spcAft>
          </a:pPr>
          <a:r>
            <a:rPr lang="en-US" sz="2000" b="1" i="1" dirty="0" smtClean="0">
              <a:solidFill>
                <a:schemeClr val="accent6">
                  <a:lumMod val="10000"/>
                </a:schemeClr>
              </a:solidFill>
            </a:rPr>
            <a:t>country destination</a:t>
          </a:r>
          <a:r>
            <a:rPr lang="en-US" sz="2000" b="1" dirty="0" smtClean="0">
              <a:solidFill>
                <a:schemeClr val="accent6">
                  <a:lumMod val="10000"/>
                </a:schemeClr>
              </a:solidFill>
            </a:rPr>
            <a:t> </a:t>
          </a:r>
        </a:p>
      </dgm:t>
    </dgm:pt>
    <dgm:pt modelId="{6EDD0CA6-0BDF-554C-B139-6257AB9B82CD}" type="parTrans" cxnId="{E7F0F7AF-24D9-E242-847B-029E0ECAFA6B}">
      <dgm:prSet/>
      <dgm:spPr/>
      <dgm:t>
        <a:bodyPr/>
        <a:lstStyle/>
        <a:p>
          <a:endParaRPr lang="en-US"/>
        </a:p>
      </dgm:t>
    </dgm:pt>
    <dgm:pt modelId="{1607D37D-520A-744C-8432-00FEE7398098}" type="sibTrans" cxnId="{E7F0F7AF-24D9-E242-847B-029E0ECAFA6B}">
      <dgm:prSet/>
      <dgm:spPr/>
      <dgm:t>
        <a:bodyPr/>
        <a:lstStyle/>
        <a:p>
          <a:endParaRPr lang="en-US"/>
        </a:p>
      </dgm:t>
    </dgm:pt>
    <dgm:pt modelId="{BA564668-B437-5842-805A-256B8338DF62}">
      <dgm:prSet phldrT="[Text]" custT="1"/>
      <dgm:spPr/>
      <dgm:t>
        <a:bodyPr/>
        <a:lstStyle/>
        <a:p>
          <a:pPr algn="ctr"/>
          <a:endParaRPr lang="en-US" sz="2800" b="1" dirty="0" smtClean="0">
            <a:solidFill>
              <a:srgbClr val="1F0A0A"/>
            </a:solidFill>
          </a:endParaRPr>
        </a:p>
        <a:p>
          <a:pPr algn="ctr"/>
          <a:endParaRPr lang="en-US" sz="1000" b="1" dirty="0" smtClean="0">
            <a:solidFill>
              <a:srgbClr val="1F0A0A"/>
            </a:solidFill>
          </a:endParaRPr>
        </a:p>
        <a:p>
          <a:pPr algn="ctr"/>
          <a:r>
            <a:rPr lang="en-US" sz="2800" b="1" dirty="0" smtClean="0">
              <a:solidFill>
                <a:srgbClr val="1F0A0A"/>
              </a:solidFill>
            </a:rPr>
            <a:t>COUNTRY DEMOGRAPHICS</a:t>
          </a:r>
        </a:p>
        <a:p>
          <a:pPr algn="ctr"/>
          <a:r>
            <a:rPr lang="en-US" sz="1800" b="1" i="0" dirty="0" smtClean="0">
              <a:solidFill>
                <a:srgbClr val="1F0A0A"/>
              </a:solidFill>
            </a:rPr>
            <a:t>country destination</a:t>
          </a:r>
          <a:endParaRPr lang="en-US" sz="1800" b="0" i="0" dirty="0" smtClean="0">
            <a:solidFill>
              <a:srgbClr val="1F0A0A"/>
            </a:solidFill>
          </a:endParaRPr>
        </a:p>
        <a:p>
          <a:pPr algn="ctr"/>
          <a:endParaRPr lang="en-US" sz="1800" b="0" dirty="0" smtClean="0">
            <a:solidFill>
              <a:srgbClr val="1F0A0A"/>
            </a:solidFill>
          </a:endParaRPr>
        </a:p>
        <a:p>
          <a:pPr algn="ctr"/>
          <a:endParaRPr lang="en-US" sz="1800" b="1" dirty="0">
            <a:solidFill>
              <a:srgbClr val="1F0A0A"/>
            </a:solidFill>
          </a:endParaRPr>
        </a:p>
      </dgm:t>
    </dgm:pt>
    <dgm:pt modelId="{2C508B9A-ED27-C343-BA8A-9705E39839EF}" type="parTrans" cxnId="{9370B7E0-3534-3A45-8B9D-501B73FB2195}">
      <dgm:prSet/>
      <dgm:spPr/>
      <dgm:t>
        <a:bodyPr/>
        <a:lstStyle/>
        <a:p>
          <a:endParaRPr lang="en-US"/>
        </a:p>
      </dgm:t>
    </dgm:pt>
    <dgm:pt modelId="{3EF33978-B32B-BC41-AEFB-63575C6A4B94}" type="sibTrans" cxnId="{9370B7E0-3534-3A45-8B9D-501B73FB2195}">
      <dgm:prSet/>
      <dgm:spPr/>
      <dgm:t>
        <a:bodyPr/>
        <a:lstStyle/>
        <a:p>
          <a:endParaRPr lang="en-US"/>
        </a:p>
      </dgm:t>
    </dgm:pt>
    <dgm:pt modelId="{7C86F62A-6E73-424C-BCB7-855BEF5A228B}">
      <dgm:prSet phldrT="[Text]" custT="1"/>
      <dgm:spPr/>
      <dgm:t>
        <a:bodyPr/>
        <a:lstStyle/>
        <a:p>
          <a:pPr>
            <a:lnSpc>
              <a:spcPct val="80000"/>
            </a:lnSpc>
          </a:pPr>
          <a:endParaRPr lang="en-US" sz="1000" b="1" dirty="0" smtClean="0">
            <a:solidFill>
              <a:schemeClr val="accent6">
                <a:lumMod val="10000"/>
              </a:schemeClr>
            </a:solidFill>
          </a:endParaRPr>
        </a:p>
        <a:p>
          <a:pPr>
            <a:lnSpc>
              <a:spcPct val="80000"/>
            </a:lnSpc>
          </a:pPr>
          <a:endParaRPr lang="en-US" sz="1000" b="1" dirty="0" smtClean="0">
            <a:solidFill>
              <a:schemeClr val="accent6">
                <a:lumMod val="10000"/>
              </a:schemeClr>
            </a:solidFill>
          </a:endParaRPr>
        </a:p>
        <a:p>
          <a:pPr>
            <a:lnSpc>
              <a:spcPct val="80000"/>
            </a:lnSpc>
          </a:pPr>
          <a:r>
            <a:rPr lang="en-US" sz="2800" b="1" dirty="0" smtClean="0">
              <a:solidFill>
                <a:schemeClr val="accent6">
                  <a:lumMod val="10000"/>
                </a:schemeClr>
              </a:solidFill>
            </a:rPr>
            <a:t>COUNTRIES</a:t>
          </a:r>
        </a:p>
        <a:p>
          <a:pPr>
            <a:lnSpc>
              <a:spcPct val="80000"/>
            </a:lnSpc>
          </a:pPr>
          <a:r>
            <a:rPr lang="en-US" sz="1800" b="1" dirty="0" smtClean="0">
              <a:solidFill>
                <a:schemeClr val="accent6">
                  <a:lumMod val="10000"/>
                </a:schemeClr>
              </a:solidFill>
            </a:rPr>
            <a:t>country destination</a:t>
          </a:r>
          <a:endParaRPr lang="en-US" sz="1800" b="0" dirty="0" smtClean="0">
            <a:solidFill>
              <a:schemeClr val="accent6">
                <a:lumMod val="10000"/>
              </a:schemeClr>
            </a:solidFill>
          </a:endParaRPr>
        </a:p>
        <a:p>
          <a:pPr>
            <a:lnSpc>
              <a:spcPct val="80000"/>
            </a:lnSpc>
          </a:pPr>
          <a:endParaRPr lang="en-US" sz="1800" b="1" dirty="0" smtClean="0">
            <a:solidFill>
              <a:schemeClr val="accent6">
                <a:lumMod val="10000"/>
              </a:schemeClr>
            </a:solidFill>
          </a:endParaRPr>
        </a:p>
      </dgm:t>
    </dgm:pt>
    <dgm:pt modelId="{28D645EA-0276-0048-9EAD-04DD3F24BA0A}" type="parTrans" cxnId="{051C0D23-DBBC-0B4F-BAD2-568D6567855E}">
      <dgm:prSet/>
      <dgm:spPr/>
      <dgm:t>
        <a:bodyPr/>
        <a:lstStyle/>
        <a:p>
          <a:endParaRPr lang="en-US"/>
        </a:p>
      </dgm:t>
    </dgm:pt>
    <dgm:pt modelId="{B3FACF6B-CBCC-9C4B-9883-E30AA40AC022}" type="sibTrans" cxnId="{051C0D23-DBBC-0B4F-BAD2-568D6567855E}">
      <dgm:prSet/>
      <dgm:spPr/>
      <dgm:t>
        <a:bodyPr/>
        <a:lstStyle/>
        <a:p>
          <a:endParaRPr lang="en-US"/>
        </a:p>
      </dgm:t>
    </dgm:pt>
    <dgm:pt modelId="{F23CFD27-8308-554D-B7D0-D7F869193DCD}">
      <dgm:prSet phldrT="[Text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800" b="1" dirty="0" smtClean="0">
              <a:solidFill>
                <a:srgbClr val="1F0A0A"/>
              </a:solidFill>
            </a:rPr>
            <a:t>SESSIONS</a:t>
          </a:r>
        </a:p>
        <a:p>
          <a:r>
            <a:rPr lang="en-US" sz="1800" b="1" i="1" dirty="0" smtClean="0">
              <a:solidFill>
                <a:srgbClr val="1F0A0A"/>
              </a:solidFill>
            </a:rPr>
            <a:t>user id</a:t>
          </a:r>
          <a:endParaRPr lang="en-US" sz="1800" b="1" dirty="0" smtClean="0">
            <a:solidFill>
              <a:srgbClr val="1F0A0A"/>
            </a:solidFill>
          </a:endParaRPr>
        </a:p>
        <a:p>
          <a:r>
            <a:rPr lang="en-US" sz="1800" b="1" dirty="0" smtClean="0">
              <a:solidFill>
                <a:srgbClr val="1F0A0A"/>
              </a:solidFill>
            </a:rPr>
            <a:t>session id</a:t>
          </a:r>
        </a:p>
      </dgm:t>
    </dgm:pt>
    <dgm:pt modelId="{0B7DD5CE-550E-9D47-8611-C549E4357659}" type="parTrans" cxnId="{DB0F4953-5AC2-A04C-9A37-B5AC578EB5EE}">
      <dgm:prSet/>
      <dgm:spPr/>
      <dgm:t>
        <a:bodyPr/>
        <a:lstStyle/>
        <a:p>
          <a:endParaRPr lang="en-US"/>
        </a:p>
      </dgm:t>
    </dgm:pt>
    <dgm:pt modelId="{F73ECBCA-750E-D947-BC71-E534005F932F}" type="sibTrans" cxnId="{DB0F4953-5AC2-A04C-9A37-B5AC578EB5EE}">
      <dgm:prSet/>
      <dgm:spPr/>
      <dgm:t>
        <a:bodyPr/>
        <a:lstStyle/>
        <a:p>
          <a:endParaRPr lang="en-US"/>
        </a:p>
      </dgm:t>
    </dgm:pt>
    <dgm:pt modelId="{F1D1DF50-FD76-3E48-A531-0893E42E42F8}" type="pres">
      <dgm:prSet presAssocID="{E152972C-06AE-324A-BD2F-8AE6F92B42F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33ABD90-90C6-1E4A-8552-9B6FC35C9001}" type="pres">
      <dgm:prSet presAssocID="{4FAAAF46-6771-D84D-948D-9F15EEB0F327}" presName="centerShape" presStyleLbl="node0" presStyleIdx="0" presStyleCnt="1" custScaleX="156787" custScaleY="84228" custLinFactNeighborX="3190" custLinFactNeighborY="-46324"/>
      <dgm:spPr/>
      <dgm:t>
        <a:bodyPr/>
        <a:lstStyle/>
        <a:p>
          <a:endParaRPr lang="en-US"/>
        </a:p>
      </dgm:t>
    </dgm:pt>
    <dgm:pt modelId="{A1B0EF76-1FF2-CD45-AB50-3741038B487F}" type="pres">
      <dgm:prSet presAssocID="{28D645EA-0276-0048-9EAD-04DD3F24BA0A}" presName="parTrans" presStyleLbl="bgSibTrans2D1" presStyleIdx="0" presStyleCnt="3" custFlipHor="0" custScaleX="6398" custScaleY="15021" custLinFactX="100000" custLinFactNeighborX="181961" custLinFactNeighborY="41899"/>
      <dgm:spPr/>
    </dgm:pt>
    <dgm:pt modelId="{D7D8904A-79B1-5544-A422-EF1581C86FA3}" type="pres">
      <dgm:prSet presAssocID="{7C86F62A-6E73-424C-BCB7-855BEF5A228B}" presName="node" presStyleLbl="node1" presStyleIdx="0" presStyleCnt="3" custScaleX="113348" custScaleY="64693" custRadScaleRad="133766" custRadScaleInc="97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87EDD-54CF-6A47-B37D-FA052CDD7BD8}" type="pres">
      <dgm:prSet presAssocID="{2C508B9A-ED27-C343-BA8A-9705E39839EF}" presName="parTrans" presStyleLbl="bgSibTrans2D1" presStyleIdx="1" presStyleCnt="3" custFlipVert="0" custFlipHor="1" custScaleX="2657" custScaleY="6907" custLinFactY="-100000" custLinFactNeighborX="-67056" custLinFactNeighborY="-109763"/>
      <dgm:spPr/>
    </dgm:pt>
    <dgm:pt modelId="{77DC1DDE-7C66-D24F-AF2C-392E54F5FA20}" type="pres">
      <dgm:prSet presAssocID="{BA564668-B437-5842-805A-256B8338DF62}" presName="node" presStyleLbl="node1" presStyleIdx="1" presStyleCnt="3" custScaleX="150225" custScaleY="85084" custRadScaleRad="92939" custRadScaleInc="-1406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D215EB-6528-8549-AD3C-FB745464BAF1}" type="pres">
      <dgm:prSet presAssocID="{0B7DD5CE-550E-9D47-8611-C549E4357659}" presName="parTrans" presStyleLbl="bgSibTrans2D1" presStyleIdx="2" presStyleCnt="3" custFlipVert="0" custFlipHor="1" custScaleX="24313" custScaleY="7342"/>
      <dgm:spPr/>
    </dgm:pt>
    <dgm:pt modelId="{23E1436C-0EDE-0E48-A7CF-CDB186532AFB}" type="pres">
      <dgm:prSet presAssocID="{F23CFD27-8308-554D-B7D0-D7F869193DCD}" presName="node" presStyleLbl="node1" presStyleIdx="2" presStyleCnt="3" custScaleX="92282" custScaleY="79730" custRadScaleRad="137635" custRadScaleInc="-132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E7C8AB-C12F-E541-9137-AD3FD1F539D3}" type="presOf" srcId="{2C508B9A-ED27-C343-BA8A-9705E39839EF}" destId="{A8087EDD-54CF-6A47-B37D-FA052CDD7BD8}" srcOrd="0" destOrd="0" presId="urn:microsoft.com/office/officeart/2005/8/layout/radial4"/>
    <dgm:cxn modelId="{051C0D23-DBBC-0B4F-BAD2-568D6567855E}" srcId="{4FAAAF46-6771-D84D-948D-9F15EEB0F327}" destId="{7C86F62A-6E73-424C-BCB7-855BEF5A228B}" srcOrd="0" destOrd="0" parTransId="{28D645EA-0276-0048-9EAD-04DD3F24BA0A}" sibTransId="{B3FACF6B-CBCC-9C4B-9883-E30AA40AC022}"/>
    <dgm:cxn modelId="{DB0F4953-5AC2-A04C-9A37-B5AC578EB5EE}" srcId="{4FAAAF46-6771-D84D-948D-9F15EEB0F327}" destId="{F23CFD27-8308-554D-B7D0-D7F869193DCD}" srcOrd="2" destOrd="0" parTransId="{0B7DD5CE-550E-9D47-8611-C549E4357659}" sibTransId="{F73ECBCA-750E-D947-BC71-E534005F932F}"/>
    <dgm:cxn modelId="{9370B7E0-3534-3A45-8B9D-501B73FB2195}" srcId="{4FAAAF46-6771-D84D-948D-9F15EEB0F327}" destId="{BA564668-B437-5842-805A-256B8338DF62}" srcOrd="1" destOrd="0" parTransId="{2C508B9A-ED27-C343-BA8A-9705E39839EF}" sibTransId="{3EF33978-B32B-BC41-AEFB-63575C6A4B94}"/>
    <dgm:cxn modelId="{E792937A-32CA-DD41-BFC6-C69E8EBA81A1}" type="presOf" srcId="{0B7DD5CE-550E-9D47-8611-C549E4357659}" destId="{27D215EB-6528-8549-AD3C-FB745464BAF1}" srcOrd="0" destOrd="0" presId="urn:microsoft.com/office/officeart/2005/8/layout/radial4"/>
    <dgm:cxn modelId="{1702FEC2-EC34-6D43-89BA-5F22C2613F07}" type="presOf" srcId="{BA564668-B437-5842-805A-256B8338DF62}" destId="{77DC1DDE-7C66-D24F-AF2C-392E54F5FA20}" srcOrd="0" destOrd="0" presId="urn:microsoft.com/office/officeart/2005/8/layout/radial4"/>
    <dgm:cxn modelId="{E4B42243-BEAE-0D44-BA0F-4CF8A5DDD3C7}" type="presOf" srcId="{F23CFD27-8308-554D-B7D0-D7F869193DCD}" destId="{23E1436C-0EDE-0E48-A7CF-CDB186532AFB}" srcOrd="0" destOrd="0" presId="urn:microsoft.com/office/officeart/2005/8/layout/radial4"/>
    <dgm:cxn modelId="{6FB854A8-2FE9-9A4B-8D16-2DA836920DDD}" type="presOf" srcId="{7C86F62A-6E73-424C-BCB7-855BEF5A228B}" destId="{D7D8904A-79B1-5544-A422-EF1581C86FA3}" srcOrd="0" destOrd="0" presId="urn:microsoft.com/office/officeart/2005/8/layout/radial4"/>
    <dgm:cxn modelId="{E7F0F7AF-24D9-E242-847B-029E0ECAFA6B}" srcId="{E152972C-06AE-324A-BD2F-8AE6F92B42FE}" destId="{4FAAAF46-6771-D84D-948D-9F15EEB0F327}" srcOrd="0" destOrd="0" parTransId="{6EDD0CA6-0BDF-554C-B139-6257AB9B82CD}" sibTransId="{1607D37D-520A-744C-8432-00FEE7398098}"/>
    <dgm:cxn modelId="{7C23DAE6-A8A7-9241-8FB1-EBA95155C581}" type="presOf" srcId="{E152972C-06AE-324A-BD2F-8AE6F92B42FE}" destId="{F1D1DF50-FD76-3E48-A531-0893E42E42F8}" srcOrd="0" destOrd="0" presId="urn:microsoft.com/office/officeart/2005/8/layout/radial4"/>
    <dgm:cxn modelId="{3394EE7B-04DA-2B4C-9369-86AB4DB6A79A}" type="presOf" srcId="{4FAAAF46-6771-D84D-948D-9F15EEB0F327}" destId="{233ABD90-90C6-1E4A-8552-9B6FC35C9001}" srcOrd="0" destOrd="0" presId="urn:microsoft.com/office/officeart/2005/8/layout/radial4"/>
    <dgm:cxn modelId="{30DB6771-F8D6-1245-AE2F-63B3EBAFE2EE}" type="presOf" srcId="{28D645EA-0276-0048-9EAD-04DD3F24BA0A}" destId="{A1B0EF76-1FF2-CD45-AB50-3741038B487F}" srcOrd="0" destOrd="0" presId="urn:microsoft.com/office/officeart/2005/8/layout/radial4"/>
    <dgm:cxn modelId="{15F807DE-CA58-D148-A366-B2A65B837B1A}" type="presParOf" srcId="{F1D1DF50-FD76-3E48-A531-0893E42E42F8}" destId="{233ABD90-90C6-1E4A-8552-9B6FC35C9001}" srcOrd="0" destOrd="0" presId="urn:microsoft.com/office/officeart/2005/8/layout/radial4"/>
    <dgm:cxn modelId="{AE1C0043-9674-6D42-9308-C967550A913E}" type="presParOf" srcId="{F1D1DF50-FD76-3E48-A531-0893E42E42F8}" destId="{A1B0EF76-1FF2-CD45-AB50-3741038B487F}" srcOrd="1" destOrd="0" presId="urn:microsoft.com/office/officeart/2005/8/layout/radial4"/>
    <dgm:cxn modelId="{23FEAD32-F95F-894E-BCC6-14F4C94171E6}" type="presParOf" srcId="{F1D1DF50-FD76-3E48-A531-0893E42E42F8}" destId="{D7D8904A-79B1-5544-A422-EF1581C86FA3}" srcOrd="2" destOrd="0" presId="urn:microsoft.com/office/officeart/2005/8/layout/radial4"/>
    <dgm:cxn modelId="{D427EBAC-F161-6D4C-B53C-FEA4049BF611}" type="presParOf" srcId="{F1D1DF50-FD76-3E48-A531-0893E42E42F8}" destId="{A8087EDD-54CF-6A47-B37D-FA052CDD7BD8}" srcOrd="3" destOrd="0" presId="urn:microsoft.com/office/officeart/2005/8/layout/radial4"/>
    <dgm:cxn modelId="{F89CD509-1182-8249-A146-9FFB8C58C7C6}" type="presParOf" srcId="{F1D1DF50-FD76-3E48-A531-0893E42E42F8}" destId="{77DC1DDE-7C66-D24F-AF2C-392E54F5FA20}" srcOrd="4" destOrd="0" presId="urn:microsoft.com/office/officeart/2005/8/layout/radial4"/>
    <dgm:cxn modelId="{C884CBE2-1C23-F443-AB10-FC950C9D64FC}" type="presParOf" srcId="{F1D1DF50-FD76-3E48-A531-0893E42E42F8}" destId="{27D215EB-6528-8549-AD3C-FB745464BAF1}" srcOrd="5" destOrd="0" presId="urn:microsoft.com/office/officeart/2005/8/layout/radial4"/>
    <dgm:cxn modelId="{F1970867-6F55-3F40-8609-38901801F33A}" type="presParOf" srcId="{F1D1DF50-FD76-3E48-A531-0893E42E42F8}" destId="{23E1436C-0EDE-0E48-A7CF-CDB186532AFB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ABD90-90C6-1E4A-8552-9B6FC35C9001}">
      <dsp:nvSpPr>
        <dsp:cNvPr id="0" name=""/>
        <dsp:cNvSpPr/>
      </dsp:nvSpPr>
      <dsp:spPr>
        <a:xfrm>
          <a:off x="2878673" y="151897"/>
          <a:ext cx="3572705" cy="19193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1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1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1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80000"/>
            </a:lnSpc>
            <a:spcBef>
              <a:spcPct val="0"/>
            </a:spcBef>
            <a:spcAft>
              <a:spcPts val="408"/>
            </a:spcAft>
          </a:pPr>
          <a:r>
            <a:rPr lang="en-US" sz="3200" b="1" kern="1200" dirty="0" smtClean="0">
              <a:solidFill>
                <a:schemeClr val="accent6">
                  <a:lumMod val="10000"/>
                </a:schemeClr>
              </a:solidFill>
            </a:rPr>
            <a:t>USER DATA</a:t>
          </a:r>
        </a:p>
        <a:p>
          <a:pPr lvl="0" algn="ctr" defTabSz="1422400">
            <a:lnSpc>
              <a:spcPct val="80000"/>
            </a:lnSpc>
            <a:spcBef>
              <a:spcPct val="0"/>
            </a:spcBef>
            <a:spcAft>
              <a:spcPts val="408"/>
            </a:spcAft>
          </a:pPr>
          <a:r>
            <a:rPr lang="en-US" sz="2000" b="1" kern="1200" dirty="0" smtClean="0">
              <a:solidFill>
                <a:schemeClr val="accent6">
                  <a:lumMod val="10000"/>
                </a:schemeClr>
              </a:solidFill>
            </a:rPr>
            <a:t>user id</a:t>
          </a:r>
        </a:p>
        <a:p>
          <a:pPr lvl="0" algn="ctr" defTabSz="1422400">
            <a:lnSpc>
              <a:spcPct val="80000"/>
            </a:lnSpc>
            <a:spcBef>
              <a:spcPct val="0"/>
            </a:spcBef>
            <a:spcAft>
              <a:spcPts val="408"/>
            </a:spcAft>
          </a:pPr>
          <a:r>
            <a:rPr lang="en-US" sz="2000" b="1" i="1" kern="1200" dirty="0" smtClean="0">
              <a:solidFill>
                <a:schemeClr val="accent6">
                  <a:lumMod val="10000"/>
                </a:schemeClr>
              </a:solidFill>
            </a:rPr>
            <a:t>country destination</a:t>
          </a:r>
          <a:r>
            <a:rPr lang="en-US" sz="2000" b="1" kern="1200" dirty="0" smtClean="0">
              <a:solidFill>
                <a:schemeClr val="accent6">
                  <a:lumMod val="10000"/>
                </a:schemeClr>
              </a:solidFill>
            </a:rPr>
            <a:t> </a:t>
          </a:r>
        </a:p>
      </dsp:txBody>
      <dsp:txXfrm>
        <a:off x="3401884" y="432972"/>
        <a:ext cx="2526283" cy="1357153"/>
      </dsp:txXfrm>
    </dsp:sp>
    <dsp:sp modelId="{A1B0EF76-1FF2-CD45-AB50-3741038B487F}">
      <dsp:nvSpPr>
        <dsp:cNvPr id="0" name=""/>
        <dsp:cNvSpPr/>
      </dsp:nvSpPr>
      <dsp:spPr>
        <a:xfrm rot="10634911">
          <a:off x="5915590" y="1456792"/>
          <a:ext cx="86924" cy="9755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2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2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D8904A-79B1-5544-A422-EF1581C86FA3}">
      <dsp:nvSpPr>
        <dsp:cNvPr id="0" name=""/>
        <dsp:cNvSpPr/>
      </dsp:nvSpPr>
      <dsp:spPr>
        <a:xfrm>
          <a:off x="222882" y="705892"/>
          <a:ext cx="2453717" cy="1120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2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2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2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 smtClean="0">
            <a:solidFill>
              <a:schemeClr val="accent6">
                <a:lumMod val="10000"/>
              </a:schemeClr>
            </a:solidFill>
          </a:endParaRPr>
        </a:p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 smtClean="0">
            <a:solidFill>
              <a:schemeClr val="accent6">
                <a:lumMod val="10000"/>
              </a:schemeClr>
            </a:solidFill>
          </a:endParaRPr>
        </a:p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accent6">
                  <a:lumMod val="10000"/>
                </a:schemeClr>
              </a:solidFill>
            </a:rPr>
            <a:t>COUNTRIES</a:t>
          </a:r>
        </a:p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6">
                  <a:lumMod val="10000"/>
                </a:schemeClr>
              </a:solidFill>
            </a:rPr>
            <a:t>country destination</a:t>
          </a:r>
          <a:endParaRPr lang="en-US" sz="1800" b="0" kern="1200" dirty="0" smtClean="0">
            <a:solidFill>
              <a:schemeClr val="accent6">
                <a:lumMod val="10000"/>
              </a:schemeClr>
            </a:solidFill>
          </a:endParaRPr>
        </a:p>
        <a:p>
          <a:pPr lvl="0" algn="ctr" defTabSz="4445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 smtClean="0">
            <a:solidFill>
              <a:schemeClr val="accent6">
                <a:lumMod val="10000"/>
              </a:schemeClr>
            </a:solidFill>
          </a:endParaRPr>
        </a:p>
      </dsp:txBody>
      <dsp:txXfrm>
        <a:off x="255696" y="738706"/>
        <a:ext cx="2388089" cy="1054733"/>
      </dsp:txXfrm>
    </dsp:sp>
    <dsp:sp modelId="{A8087EDD-54CF-6A47-B37D-FA052CDD7BD8}">
      <dsp:nvSpPr>
        <dsp:cNvPr id="0" name=""/>
        <dsp:cNvSpPr/>
      </dsp:nvSpPr>
      <dsp:spPr>
        <a:xfrm rot="13212301" flipH="1">
          <a:off x="963711" y="1427103"/>
          <a:ext cx="65651" cy="4485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3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3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DC1DDE-7C66-D24F-AF2C-392E54F5FA20}">
      <dsp:nvSpPr>
        <dsp:cNvPr id="0" name=""/>
        <dsp:cNvSpPr/>
      </dsp:nvSpPr>
      <dsp:spPr>
        <a:xfrm>
          <a:off x="83848" y="2872555"/>
          <a:ext cx="3252018" cy="14734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3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3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3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b="1" kern="1200" dirty="0" smtClean="0">
            <a:solidFill>
              <a:srgbClr val="1F0A0A"/>
            </a:solidFill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b="1" kern="1200" dirty="0" smtClean="0">
            <a:solidFill>
              <a:srgbClr val="1F0A0A"/>
            </a:solidFill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1F0A0A"/>
              </a:solidFill>
            </a:rPr>
            <a:t>COUNTRY DEMOGRAPHICS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rgbClr val="1F0A0A"/>
              </a:solidFill>
            </a:rPr>
            <a:t>country destination</a:t>
          </a:r>
          <a:endParaRPr lang="en-US" sz="1800" b="0" i="0" kern="1200" dirty="0" smtClean="0">
            <a:solidFill>
              <a:srgbClr val="1F0A0A"/>
            </a:solidFill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0" kern="1200" dirty="0" smtClean="0">
            <a:solidFill>
              <a:srgbClr val="1F0A0A"/>
            </a:solidFill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1" kern="1200" dirty="0">
            <a:solidFill>
              <a:srgbClr val="1F0A0A"/>
            </a:solidFill>
          </a:endParaRPr>
        </a:p>
      </dsp:txBody>
      <dsp:txXfrm>
        <a:off x="127005" y="2915712"/>
        <a:ext cx="3165704" cy="1387180"/>
      </dsp:txXfrm>
    </dsp:sp>
    <dsp:sp modelId="{27D215EB-6528-8549-AD3C-FB745464BAF1}">
      <dsp:nvSpPr>
        <dsp:cNvPr id="0" name=""/>
        <dsp:cNvSpPr/>
      </dsp:nvSpPr>
      <dsp:spPr>
        <a:xfrm rot="41900" flipH="1">
          <a:off x="6877505" y="1059293"/>
          <a:ext cx="237556" cy="47681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"/>
                <a:satMod val="100000"/>
              </a:schemeClr>
            </a:gs>
            <a:gs pos="68000">
              <a:schemeClr val="accent4">
                <a:hueOff val="0"/>
                <a:satOff val="0"/>
                <a:lumOff val="0"/>
                <a:alphaOff val="0"/>
                <a:tint val="77000"/>
                <a:satMod val="100000"/>
              </a:schemeClr>
            </a:gs>
            <a:gs pos="81000">
              <a:schemeClr val="accent4">
                <a:hueOff val="0"/>
                <a:satOff val="0"/>
                <a:lumOff val="0"/>
                <a:alphaOff val="0"/>
                <a:tint val="79000"/>
                <a:satMod val="100000"/>
              </a:schemeClr>
            </a:gs>
            <a:gs pos="86000">
              <a:schemeClr val="accent4">
                <a:hueOff val="0"/>
                <a:satOff val="0"/>
                <a:lumOff val="0"/>
                <a:alphaOff val="0"/>
                <a:tint val="73000"/>
                <a:sat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35000"/>
                <a:sat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3E1436C-0EDE-0E48-A7CF-CDB186532AFB}">
      <dsp:nvSpPr>
        <dsp:cNvPr id="0" name=""/>
        <dsp:cNvSpPr/>
      </dsp:nvSpPr>
      <dsp:spPr>
        <a:xfrm>
          <a:off x="6485941" y="386792"/>
          <a:ext cx="1997688" cy="138077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1000"/>
                <a:satMod val="100000"/>
              </a:schemeClr>
            </a:gs>
            <a:gs pos="68000">
              <a:schemeClr val="accent5">
                <a:tint val="77000"/>
                <a:satMod val="100000"/>
              </a:schemeClr>
            </a:gs>
            <a:gs pos="81000">
              <a:schemeClr val="accent5">
                <a:tint val="79000"/>
                <a:satMod val="100000"/>
              </a:schemeClr>
            </a:gs>
            <a:gs pos="86000">
              <a:schemeClr val="accent5">
                <a:tint val="73000"/>
                <a:satMod val="100000"/>
              </a:schemeClr>
            </a:gs>
            <a:gs pos="100000">
              <a:schemeClr val="accent5">
                <a:tint val="35000"/>
                <a:sat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rgbClr val="1F0A0A"/>
              </a:solidFill>
            </a:rPr>
            <a:t>SESSIONS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1" kern="1200" dirty="0" smtClean="0">
              <a:solidFill>
                <a:srgbClr val="1F0A0A"/>
              </a:solidFill>
            </a:rPr>
            <a:t>user id</a:t>
          </a:r>
          <a:endParaRPr lang="en-US" sz="1800" b="1" kern="1200" dirty="0" smtClean="0">
            <a:solidFill>
              <a:srgbClr val="1F0A0A"/>
            </a:solidFill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1F0A0A"/>
              </a:solidFill>
            </a:rPr>
            <a:t>session id</a:t>
          </a:r>
        </a:p>
      </dsp:txBody>
      <dsp:txXfrm>
        <a:off x="6526382" y="427233"/>
        <a:ext cx="1916806" cy="1299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52D-3FAF-8142-A86C-7AEC01707F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52D-3FAF-8142-A86C-7AEC01707F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52D-3FAF-8142-A86C-7AEC01707F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52D-3FAF-8142-A86C-7AEC01707FA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52D-3FAF-8142-A86C-7AEC01707F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52D-3FAF-8142-A86C-7AEC01707F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52D-3FAF-8142-A86C-7AEC01707F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52D-3FAF-8142-A86C-7AEC01707F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6C52D-3FAF-8142-A86C-7AEC01707FA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9384482A-5578-2743-8D06-5AA3A920F613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636C52D-3FAF-8142-A86C-7AEC01707FA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://127.0.0.1:5000/results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Rebecca </a:t>
            </a:r>
            <a:r>
              <a:rPr lang="en-US" sz="2400" b="1" dirty="0" err="1" smtClean="0"/>
              <a:t>riso</a:t>
            </a:r>
            <a:r>
              <a:rPr lang="en-US" sz="2400" b="1" dirty="0" smtClean="0"/>
              <a:t> | metis project 3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396363"/>
            <a:ext cx="6629400" cy="1219201"/>
          </a:xfrm>
        </p:spPr>
        <p:txBody>
          <a:bodyPr/>
          <a:lstStyle/>
          <a:p>
            <a:r>
              <a:rPr lang="en-US" sz="4800" b="1" dirty="0" err="1" smtClean="0">
                <a:latin typeface="Copperplate Gothic Bold"/>
                <a:cs typeface="Copperplate Gothic Bold"/>
              </a:rPr>
              <a:t>Airbnb</a:t>
            </a:r>
            <a:r>
              <a:rPr lang="en-US" sz="4800" b="1" dirty="0" smtClean="0">
                <a:latin typeface="Copperplate Gothic Bold"/>
                <a:cs typeface="Copperplate Gothic Bold"/>
              </a:rPr>
              <a:t> new user bookings</a:t>
            </a:r>
            <a:endParaRPr lang="en-US" sz="4800" b="1" dirty="0">
              <a:latin typeface="Copperplate Gothic Bold"/>
              <a:cs typeface="Copperplate Gothic Bold"/>
            </a:endParaRPr>
          </a:p>
        </p:txBody>
      </p:sp>
      <p:pic>
        <p:nvPicPr>
          <p:cNvPr id="4" name="Picture 3" descr="Screen Shot 2019-02-12 at 5.06.00 PM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0" y="437321"/>
            <a:ext cx="7929476" cy="2616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673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</a:rPr>
              <a:t>Appendix A</a:t>
            </a:r>
            <a:endParaRPr lang="en-US" sz="5400" b="1" dirty="0">
              <a:solidFill>
                <a:schemeClr val="tx2"/>
              </a:solidFill>
            </a:endParaRPr>
          </a:p>
        </p:txBody>
      </p:sp>
      <p:pic>
        <p:nvPicPr>
          <p:cNvPr id="9" name="Content Placeholder 8" descr="ROCAUC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1" b="-770"/>
          <a:stretch/>
        </p:blipFill>
        <p:spPr>
          <a:xfrm>
            <a:off x="952500" y="1447799"/>
            <a:ext cx="7353299" cy="5191566"/>
          </a:xfrm>
        </p:spPr>
      </p:pic>
    </p:spTree>
    <p:extLst>
      <p:ext uri="{BB962C8B-B14F-4D97-AF65-F5344CB8AC3E}">
        <p14:creationId xmlns:p14="http://schemas.microsoft.com/office/powerpoint/2010/main" val="319688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676A55"/>
                </a:solidFill>
              </a:rPr>
              <a:t>Appendix B</a:t>
            </a:r>
            <a:endParaRPr lang="en-US" sz="5400" b="1" dirty="0">
              <a:solidFill>
                <a:srgbClr val="676A55"/>
              </a:solidFill>
            </a:endParaRPr>
          </a:p>
        </p:txBody>
      </p:sp>
      <p:pic>
        <p:nvPicPr>
          <p:cNvPr id="7" name="Picture 6" descr="age_distribu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7" y="1562100"/>
            <a:ext cx="4363921" cy="3188601"/>
          </a:xfrm>
          <a:prstGeom prst="rect">
            <a:avLst/>
          </a:prstGeom>
        </p:spPr>
      </p:pic>
      <p:pic>
        <p:nvPicPr>
          <p:cNvPr id="10" name="Picture 9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01" y="3120097"/>
            <a:ext cx="4485484" cy="37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6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Appendix C</a:t>
            </a:r>
            <a:endParaRPr lang="en-US" sz="54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Screen Shot 2019-02-13 at 7.56.4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" b="1170"/>
          <a:stretch/>
        </p:blipFill>
        <p:spPr>
          <a:xfrm>
            <a:off x="756022" y="1973508"/>
            <a:ext cx="7507417" cy="4799450"/>
          </a:xfrm>
        </p:spPr>
      </p:pic>
      <p:sp>
        <p:nvSpPr>
          <p:cNvPr id="5" name="TextBox 4"/>
          <p:cNvSpPr txBox="1"/>
          <p:nvPr/>
        </p:nvSpPr>
        <p:spPr>
          <a:xfrm>
            <a:off x="2043120" y="1723919"/>
            <a:ext cx="556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10000"/>
                  </a:schemeClr>
                </a:solidFill>
              </a:rPr>
              <a:t>Increasing popularity of </a:t>
            </a:r>
            <a:r>
              <a:rPr lang="en-US" b="1" dirty="0" err="1" smtClean="0">
                <a:solidFill>
                  <a:schemeClr val="accent6">
                    <a:lumMod val="10000"/>
                  </a:schemeClr>
                </a:solidFill>
              </a:rPr>
              <a:t>Airbnb</a:t>
            </a:r>
            <a:r>
              <a:rPr lang="en-US" b="1" dirty="0" smtClean="0">
                <a:solidFill>
                  <a:schemeClr val="accent6">
                    <a:lumMod val="10000"/>
                  </a:schemeClr>
                </a:solidFill>
              </a:rPr>
              <a:t> over time</a:t>
            </a:r>
            <a:endParaRPr lang="en-US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466286" y="3657933"/>
            <a:ext cx="244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10000"/>
                  </a:schemeClr>
                </a:solidFill>
              </a:rPr>
              <a:t>Accounts created</a:t>
            </a:r>
            <a:endParaRPr lang="en-US" b="1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00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676A55"/>
                </a:solidFill>
              </a:rPr>
              <a:t>Appendix D</a:t>
            </a:r>
            <a:endParaRPr lang="en-US" sz="5400" dirty="0">
              <a:solidFill>
                <a:srgbClr val="676A55"/>
              </a:solidFill>
            </a:endParaRPr>
          </a:p>
        </p:txBody>
      </p:sp>
      <p:pic>
        <p:nvPicPr>
          <p:cNvPr id="4" name="Content Placeholder 3" descr="month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r="-742"/>
          <a:stretch/>
        </p:blipFill>
        <p:spPr>
          <a:xfrm>
            <a:off x="426128" y="2070861"/>
            <a:ext cx="8197012" cy="4113268"/>
          </a:xfrm>
        </p:spPr>
      </p:pic>
      <p:sp>
        <p:nvSpPr>
          <p:cNvPr id="6" name="TextBox 5"/>
          <p:cNvSpPr txBox="1"/>
          <p:nvPr/>
        </p:nvSpPr>
        <p:spPr>
          <a:xfrm>
            <a:off x="1228633" y="5315213"/>
            <a:ext cx="70818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Jan	 	     Feb	    	    Mar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       	    Apr	     	  May		 Jun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83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Appendix E</a:t>
            </a:r>
            <a:endParaRPr lang="en-US" sz="5400" dirty="0">
              <a:solidFill>
                <a:schemeClr val="tx2"/>
              </a:solidFill>
            </a:endParaRPr>
          </a:p>
        </p:txBody>
      </p:sp>
      <p:pic>
        <p:nvPicPr>
          <p:cNvPr id="5" name="Content Placeholder 4" descr="day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r="32"/>
          <a:stretch/>
        </p:blipFill>
        <p:spPr>
          <a:xfrm>
            <a:off x="457200" y="1752601"/>
            <a:ext cx="8032794" cy="4063550"/>
          </a:xfrm>
        </p:spPr>
      </p:pic>
      <p:sp>
        <p:nvSpPr>
          <p:cNvPr id="6" name="TextBox 5"/>
          <p:cNvSpPr txBox="1"/>
          <p:nvPr/>
        </p:nvSpPr>
        <p:spPr>
          <a:xfrm>
            <a:off x="1228633" y="5011481"/>
            <a:ext cx="70818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Mon	 Tues	    Wed </a:t>
            </a:r>
            <a:r>
              <a:rPr lang="en-US" dirty="0">
                <a:solidFill>
                  <a:schemeClr val="accent6">
                    <a:lumMod val="1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6">
                    <a:lumMod val="10000"/>
                  </a:schemeClr>
                </a:solidFill>
              </a:rPr>
              <a:t>       Thurs	     Fri		Sat		Sun</a:t>
            </a:r>
            <a:endParaRPr lang="en-US" dirty="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5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Introduction</a:t>
            </a:r>
            <a:endParaRPr 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38" y="1428517"/>
            <a:ext cx="8653678" cy="4893826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Motivation</a:t>
            </a:r>
          </a:p>
          <a:p>
            <a:pPr lvl="1"/>
            <a:r>
              <a:rPr lang="en-US" sz="2800" dirty="0" smtClean="0"/>
              <a:t>Targeted advertising to potential international travelers: lifetime customers!</a:t>
            </a:r>
          </a:p>
          <a:p>
            <a:r>
              <a:rPr lang="en-US" sz="3200" b="1" dirty="0" smtClean="0"/>
              <a:t>Objective</a:t>
            </a:r>
          </a:p>
          <a:p>
            <a:pPr lvl="1"/>
            <a:r>
              <a:rPr lang="en-US" sz="2800" dirty="0" smtClean="0"/>
              <a:t>Predict first-user location </a:t>
            </a:r>
          </a:p>
          <a:p>
            <a:pPr marL="685800" lvl="2" indent="0">
              <a:buNone/>
            </a:pPr>
            <a:r>
              <a:rPr lang="en-US" sz="2600" dirty="0" smtClean="0">
                <a:sym typeface="Wingdings"/>
              </a:rPr>
              <a:t> </a:t>
            </a:r>
            <a:r>
              <a:rPr lang="en-US" sz="2600" dirty="0" smtClean="0"/>
              <a:t>Domestic vs. international</a:t>
            </a:r>
          </a:p>
          <a:p>
            <a:r>
              <a:rPr lang="en-US" sz="3200" b="1" dirty="0" smtClean="0"/>
              <a:t>Tools</a:t>
            </a:r>
          </a:p>
          <a:p>
            <a:pPr lvl="1"/>
            <a:r>
              <a:rPr lang="en-US" sz="2800" b="1" dirty="0" smtClean="0"/>
              <a:t>Data wrangling: </a:t>
            </a:r>
            <a:r>
              <a:rPr lang="en-US" sz="2800" dirty="0" smtClean="0"/>
              <a:t>Pandas/</a:t>
            </a:r>
            <a:r>
              <a:rPr lang="en-US" sz="2800" dirty="0" err="1" smtClean="0"/>
              <a:t>numpy</a:t>
            </a:r>
            <a:r>
              <a:rPr lang="en-US" sz="2800" dirty="0" smtClean="0"/>
              <a:t>/SQL</a:t>
            </a:r>
          </a:p>
          <a:p>
            <a:pPr lvl="1"/>
            <a:r>
              <a:rPr lang="en-US" sz="2800" b="1" dirty="0" smtClean="0"/>
              <a:t>Data visualization: </a:t>
            </a:r>
            <a:r>
              <a:rPr lang="en-US" sz="2800" dirty="0" err="1" smtClean="0"/>
              <a:t>Seaborn</a:t>
            </a:r>
            <a:r>
              <a:rPr lang="en-US" sz="2800" dirty="0" smtClean="0"/>
              <a:t>/flask/</a:t>
            </a:r>
            <a:r>
              <a:rPr lang="en-US" sz="2800" dirty="0" err="1" smtClean="0"/>
              <a:t>bokeh</a:t>
            </a:r>
            <a:endParaRPr lang="en-US" sz="2800" dirty="0" smtClean="0"/>
          </a:p>
          <a:p>
            <a:pPr lvl="1"/>
            <a:r>
              <a:rPr lang="en-US" sz="2800" b="1" dirty="0" smtClean="0"/>
              <a:t>Modeling: </a:t>
            </a:r>
            <a:r>
              <a:rPr lang="en-US" sz="2800" dirty="0" err="1" smtClean="0"/>
              <a:t>Sklearn</a:t>
            </a:r>
            <a:endParaRPr lang="en-US" sz="2800" b="1" dirty="0" smtClean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853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676A55"/>
                </a:solidFill>
              </a:rPr>
              <a:t>Data infrastructure</a:t>
            </a:r>
            <a:endParaRPr lang="en-US" sz="5400" b="1" dirty="0">
              <a:solidFill>
                <a:srgbClr val="676A55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8538504"/>
              </p:ext>
            </p:extLst>
          </p:nvPr>
        </p:nvGraphicFramePr>
        <p:xfrm>
          <a:off x="203198" y="1659465"/>
          <a:ext cx="8720667" cy="499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ight Arrow 15"/>
          <p:cNvSpPr/>
          <p:nvPr/>
        </p:nvSpPr>
        <p:spPr>
          <a:xfrm>
            <a:off x="426128" y="2878667"/>
            <a:ext cx="3112939" cy="643466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39067" y="2997200"/>
            <a:ext cx="2641600" cy="30480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>
            <a:off x="6045199" y="2607733"/>
            <a:ext cx="2353733" cy="474133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74533" y="2675465"/>
            <a:ext cx="2370666" cy="30175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169332" y="3302000"/>
            <a:ext cx="355602" cy="2590800"/>
          </a:xfrm>
          <a:prstGeom prst="upArrow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6128" y="5588000"/>
            <a:ext cx="2655739" cy="304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xplosion 1 27"/>
          <p:cNvSpPr/>
          <p:nvPr/>
        </p:nvSpPr>
        <p:spPr>
          <a:xfrm>
            <a:off x="4824312" y="4910155"/>
            <a:ext cx="3285065" cy="1659465"/>
          </a:xfrm>
          <a:prstGeom prst="irregularSeal1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379983" y="5288721"/>
            <a:ext cx="2218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1F0A0A"/>
                </a:solidFill>
              </a:rPr>
              <a:t>FEATURE ENGINEERING</a:t>
            </a:r>
            <a:endParaRPr lang="en-US" sz="2400" b="1" dirty="0">
              <a:solidFill>
                <a:srgbClr val="1F0A0A"/>
              </a:solidFill>
            </a:endParaRPr>
          </a:p>
        </p:txBody>
      </p:sp>
      <p:sp>
        <p:nvSpPr>
          <p:cNvPr id="30" name="Plus 29"/>
          <p:cNvSpPr/>
          <p:nvPr/>
        </p:nvSpPr>
        <p:spPr>
          <a:xfrm>
            <a:off x="6045199" y="4165088"/>
            <a:ext cx="778933" cy="745067"/>
          </a:xfrm>
          <a:prstGeom prst="mathPlus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97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 smtClean="0">
                <a:solidFill>
                  <a:srgbClr val="676A55"/>
                </a:solidFill>
              </a:rPr>
              <a:t>Data: Target</a:t>
            </a:r>
            <a:endParaRPr lang="en-US" sz="5400" b="1" dirty="0">
              <a:solidFill>
                <a:srgbClr val="676A5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128" y="5885492"/>
            <a:ext cx="8260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10000"/>
                  </a:schemeClr>
                </a:solidFill>
              </a:rPr>
              <a:t>Stratified sampling </a:t>
            </a:r>
            <a:r>
              <a:rPr lang="en-US" sz="4000" b="1" dirty="0" smtClean="0">
                <a:solidFill>
                  <a:srgbClr val="676A55"/>
                </a:solidFill>
              </a:rPr>
              <a:t>|</a:t>
            </a:r>
            <a:r>
              <a:rPr lang="en-US" sz="2800" b="1" dirty="0" smtClean="0">
                <a:solidFill>
                  <a:schemeClr val="accent6">
                    <a:lumMod val="10000"/>
                  </a:schemeClr>
                </a:solidFill>
              </a:rPr>
              <a:t> Oversampling training set</a:t>
            </a:r>
            <a:endParaRPr lang="en-US" sz="2800" b="1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1" name="Picture 10" descr="Screen Shot 2019-02-12 at 8.56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067"/>
            <a:ext cx="8831185" cy="39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6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676A55"/>
                </a:solidFill>
              </a:rPr>
              <a:t>Methodology</a:t>
            </a:r>
            <a:endParaRPr lang="en-US" sz="5400" b="1" dirty="0">
              <a:solidFill>
                <a:srgbClr val="676A55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3391452"/>
              </p:ext>
            </p:extLst>
          </p:nvPr>
        </p:nvGraphicFramePr>
        <p:xfrm>
          <a:off x="426128" y="2607732"/>
          <a:ext cx="8260671" cy="401058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34145"/>
                <a:gridCol w="4931722"/>
                <a:gridCol w="1894804"/>
              </a:tblGrid>
              <a:tr h="5554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1F0A0A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rgbClr val="1F0A0A"/>
                          </a:solidFill>
                        </a:rPr>
                        <a:t>Parameters</a:t>
                      </a:r>
                      <a:endParaRPr lang="en-US" sz="2400" b="1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smtClean="0">
                          <a:solidFill>
                            <a:srgbClr val="1F0A0A"/>
                          </a:solidFill>
                        </a:rPr>
                        <a:t>F2 score</a:t>
                      </a:r>
                      <a:endParaRPr lang="en-US" sz="2400" b="1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</a:tr>
              <a:tr h="555489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1F0A0A"/>
                          </a:solidFill>
                        </a:rPr>
                        <a:t>Random forest</a:t>
                      </a:r>
                      <a:endParaRPr lang="en-US" sz="2000" b="1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1F0A0A"/>
                          </a:solidFill>
                        </a:rPr>
                        <a:t>Max depth =</a:t>
                      </a:r>
                      <a:r>
                        <a:rPr lang="en-US" sz="2000" b="0" baseline="0" dirty="0" smtClean="0">
                          <a:solidFill>
                            <a:srgbClr val="1F0A0A"/>
                          </a:solidFill>
                        </a:rPr>
                        <a:t> 6; Max features: auto; </a:t>
                      </a:r>
                    </a:p>
                    <a:p>
                      <a:r>
                        <a:rPr lang="en-US" sz="2000" b="0" baseline="0" dirty="0" smtClean="0">
                          <a:solidFill>
                            <a:srgbClr val="1F0A0A"/>
                          </a:solidFill>
                        </a:rPr>
                        <a:t>Number of estimators: 500; Criterion: Entropy</a:t>
                      </a:r>
                      <a:endParaRPr lang="en-US" sz="2000" b="0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1F0A0A"/>
                          </a:solidFill>
                        </a:rPr>
                        <a:t>0.58</a:t>
                      </a:r>
                      <a:endParaRPr lang="en-US" sz="2000" b="0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</a:tr>
              <a:tr h="555489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1F0A0A"/>
                          </a:solidFill>
                        </a:rPr>
                        <a:t>SVM (RBF)</a:t>
                      </a:r>
                      <a:endParaRPr lang="en-US" sz="2000" b="1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1F0A0A"/>
                          </a:solidFill>
                        </a:rPr>
                        <a:t>C:</a:t>
                      </a:r>
                      <a:r>
                        <a:rPr lang="en-US" sz="2000" b="0" baseline="0" dirty="0" smtClean="0">
                          <a:solidFill>
                            <a:srgbClr val="1F0A0A"/>
                          </a:solidFill>
                        </a:rPr>
                        <a:t> 10; Gamma: 0.001</a:t>
                      </a:r>
                      <a:endParaRPr lang="en-US" sz="2000" b="0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1F0A0A"/>
                          </a:solidFill>
                        </a:rPr>
                        <a:t>0.55</a:t>
                      </a:r>
                      <a:endParaRPr lang="en-US" sz="2000" b="0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</a:tr>
              <a:tr h="49168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1F0A0A"/>
                          </a:solidFill>
                        </a:rPr>
                        <a:t>Logistic regression</a:t>
                      </a:r>
                      <a:endParaRPr lang="en-US" sz="2000" b="1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1F0A0A"/>
                          </a:solidFill>
                        </a:rPr>
                        <a:t>C: 0.01; Regularization penalty: L1</a:t>
                      </a:r>
                      <a:endParaRPr lang="en-US" sz="2000" b="0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1F0A0A"/>
                          </a:solidFill>
                        </a:rPr>
                        <a:t>0.51</a:t>
                      </a:r>
                      <a:endParaRPr lang="en-US" sz="2000" b="0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</a:tr>
              <a:tr h="49168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1F0A0A"/>
                          </a:solidFill>
                        </a:rPr>
                        <a:t>Decision tree</a:t>
                      </a:r>
                      <a:endParaRPr lang="en-US" sz="2000" b="1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1F0A0A"/>
                          </a:solidFill>
                        </a:rPr>
                        <a:t>Max depth =</a:t>
                      </a:r>
                      <a:r>
                        <a:rPr lang="en-US" sz="2000" b="0" baseline="0" dirty="0" smtClean="0">
                          <a:solidFill>
                            <a:srgbClr val="1F0A0A"/>
                          </a:solidFill>
                        </a:rPr>
                        <a:t> 7</a:t>
                      </a:r>
                      <a:endParaRPr lang="en-US" sz="2000" b="0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1F0A0A"/>
                          </a:solidFill>
                        </a:rPr>
                        <a:t>0.48</a:t>
                      </a:r>
                      <a:endParaRPr lang="en-US" sz="2000" b="0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</a:tr>
              <a:tr h="49168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1F0A0A"/>
                          </a:solidFill>
                        </a:rPr>
                        <a:t>KNN</a:t>
                      </a:r>
                      <a:endParaRPr lang="en-US" sz="2000" b="1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1F0A0A"/>
                          </a:solidFill>
                        </a:rPr>
                        <a:t>Number</a:t>
                      </a:r>
                      <a:r>
                        <a:rPr lang="en-US" sz="2000" b="0" baseline="0" dirty="0" smtClean="0">
                          <a:solidFill>
                            <a:srgbClr val="1F0A0A"/>
                          </a:solidFill>
                        </a:rPr>
                        <a:t> of neighbors: 1</a:t>
                      </a:r>
                      <a:endParaRPr lang="en-US" sz="2000" b="0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1F0A0A"/>
                          </a:solidFill>
                        </a:rPr>
                        <a:t>0.26</a:t>
                      </a:r>
                      <a:endParaRPr lang="en-US" sz="2000" b="0" dirty="0">
                        <a:solidFill>
                          <a:srgbClr val="1F0A0A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172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1F0A0A"/>
                </a:solidFill>
              </a:rPr>
              <a:t>F-β scoring (β=2) </a:t>
            </a:r>
            <a:r>
              <a:rPr lang="en-US" sz="4000" b="1" dirty="0" smtClean="0">
                <a:solidFill>
                  <a:srgbClr val="676A55"/>
                </a:solidFill>
              </a:rPr>
              <a:t>|</a:t>
            </a:r>
            <a:r>
              <a:rPr lang="en-US" sz="2200" b="1" dirty="0" err="1" smtClean="0">
                <a:solidFill>
                  <a:srgbClr val="1F0A0A"/>
                </a:solidFill>
              </a:rPr>
              <a:t>Gridsearch</a:t>
            </a:r>
            <a:r>
              <a:rPr lang="en-US" sz="2200" b="1" dirty="0" smtClean="0">
                <a:solidFill>
                  <a:srgbClr val="1F0A0A"/>
                </a:solidFill>
              </a:rPr>
              <a:t> CV </a:t>
            </a:r>
            <a:r>
              <a:rPr lang="en-US" sz="4000" b="1" dirty="0" smtClean="0">
                <a:solidFill>
                  <a:srgbClr val="676A55"/>
                </a:solidFill>
              </a:rPr>
              <a:t>|</a:t>
            </a:r>
            <a:r>
              <a:rPr lang="en-US" sz="2400" b="1" dirty="0" smtClean="0">
                <a:solidFill>
                  <a:srgbClr val="1F0A0A"/>
                </a:solidFill>
              </a:rPr>
              <a:t> </a:t>
            </a:r>
            <a:r>
              <a:rPr lang="en-US" sz="2200" b="1" dirty="0" smtClean="0">
                <a:solidFill>
                  <a:srgbClr val="1F0A0A"/>
                </a:solidFill>
              </a:rPr>
              <a:t>3 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59633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</a:rPr>
              <a:t>Model refinement</a:t>
            </a:r>
            <a:endParaRPr lang="en-US" sz="5400" b="1" dirty="0">
              <a:solidFill>
                <a:schemeClr val="tx2"/>
              </a:solidFill>
            </a:endParaRPr>
          </a:p>
        </p:txBody>
      </p:sp>
      <p:pic>
        <p:nvPicPr>
          <p:cNvPr id="9" name="Picture 8" descr="Screen Shot 2019-02-12 at 5.01.40 PM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28" y="1319346"/>
            <a:ext cx="7414750" cy="5465652"/>
          </a:xfrm>
          <a:prstGeom prst="rect">
            <a:avLst/>
          </a:prstGeom>
        </p:spPr>
      </p:pic>
      <p:pic>
        <p:nvPicPr>
          <p:cNvPr id="10" name="Slider graph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2633" y="1319346"/>
            <a:ext cx="7791123" cy="54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8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</a:rPr>
              <a:t>Model results</a:t>
            </a:r>
            <a:endParaRPr lang="en-US" sz="5400" b="1" dirty="0">
              <a:solidFill>
                <a:schemeClr val="tx2"/>
              </a:solidFill>
            </a:endParaRPr>
          </a:p>
        </p:txBody>
      </p:sp>
      <p:pic>
        <p:nvPicPr>
          <p:cNvPr id="9" name="Content Placeholder 8" descr="Unknown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" b="-495"/>
          <a:stretch/>
        </p:blipFill>
        <p:spPr>
          <a:xfrm>
            <a:off x="1019047" y="1444523"/>
            <a:ext cx="7322843" cy="5413477"/>
          </a:xfrm>
        </p:spPr>
      </p:pic>
    </p:spTree>
    <p:extLst>
      <p:ext uri="{BB962C8B-B14F-4D97-AF65-F5344CB8AC3E}">
        <p14:creationId xmlns:p14="http://schemas.microsoft.com/office/powerpoint/2010/main" val="43733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8372"/>
            <a:ext cx="9144000" cy="1039427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CF6868"/>
                </a:solidFill>
              </a:rPr>
              <a:t>Conclusions/Future work</a:t>
            </a:r>
            <a:endParaRPr lang="en-US" sz="4400" b="1" dirty="0">
              <a:solidFill>
                <a:srgbClr val="CF6868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8826"/>
            <a:ext cx="8229600" cy="509504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Important features</a:t>
            </a:r>
          </a:p>
          <a:p>
            <a:pPr lvl="1"/>
            <a:r>
              <a:rPr lang="en-US" sz="2800" dirty="0" smtClean="0"/>
              <a:t>Language</a:t>
            </a:r>
          </a:p>
          <a:p>
            <a:pPr lvl="1"/>
            <a:r>
              <a:rPr lang="en-US" sz="2800" dirty="0" smtClean="0"/>
              <a:t>Research (session time/ desktop)</a:t>
            </a:r>
          </a:p>
          <a:p>
            <a:pPr lvl="1"/>
            <a:r>
              <a:rPr lang="en-US" sz="2800" dirty="0" smtClean="0"/>
              <a:t>Day and month of signup</a:t>
            </a:r>
          </a:p>
          <a:p>
            <a:r>
              <a:rPr lang="en-US" sz="3200" b="1" dirty="0" smtClean="0"/>
              <a:t>Additional features</a:t>
            </a:r>
          </a:p>
          <a:p>
            <a:pPr lvl="1"/>
            <a:r>
              <a:rPr lang="en-US" sz="2800" dirty="0" smtClean="0"/>
              <a:t>ID place of issue</a:t>
            </a:r>
          </a:p>
          <a:p>
            <a:pPr lvl="1"/>
            <a:r>
              <a:rPr lang="en-US" sz="2800" dirty="0" smtClean="0"/>
              <a:t>More recent data</a:t>
            </a:r>
          </a:p>
          <a:p>
            <a:r>
              <a:rPr lang="en-US" sz="3200" b="1" dirty="0" smtClean="0"/>
              <a:t>Multi-class prediction</a:t>
            </a:r>
          </a:p>
          <a:p>
            <a:pPr lvl="1"/>
            <a:r>
              <a:rPr lang="en-US" sz="2800" dirty="0" smtClean="0"/>
              <a:t>Where outside of the US?</a:t>
            </a:r>
          </a:p>
        </p:txBody>
      </p:sp>
    </p:spTree>
    <p:extLst>
      <p:ext uri="{BB962C8B-B14F-4D97-AF65-F5344CB8AC3E}">
        <p14:creationId xmlns:p14="http://schemas.microsoft.com/office/powerpoint/2010/main" val="280430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21902" y="1256321"/>
            <a:ext cx="6515898" cy="3299571"/>
          </a:xfrm>
          <a:prstGeom prst="roundRect">
            <a:avLst/>
          </a:prstGeom>
          <a:solidFill>
            <a:srgbClr val="E6E5D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25609" y="1560048"/>
            <a:ext cx="5894679" cy="273353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841" y="2023402"/>
            <a:ext cx="5063886" cy="1739776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accent6">
                    <a:lumMod val="50000"/>
                  </a:schemeClr>
                </a:solidFill>
              </a:rPr>
              <a:t>Questions?</a:t>
            </a:r>
            <a:endParaRPr lang="en-US" sz="6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 descr="Screen Shot 2019-02-12 at 5.06.00 PM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013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Custom 2">
      <a:dk1>
        <a:srgbClr val="FF6666"/>
      </a:dk1>
      <a:lt1>
        <a:sysClr val="window" lastClr="FFFFFF"/>
      </a:lt1>
      <a:dk2>
        <a:srgbClr val="676A55"/>
      </a:dk2>
      <a:lt2>
        <a:srgbClr val="EAEBDE"/>
      </a:lt2>
      <a:accent1>
        <a:srgbClr val="DE7F8B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1470</TotalTime>
  <Words>229</Words>
  <Application>Microsoft Macintosh PowerPoint</Application>
  <PresentationFormat>On-screen Show (4:3)</PresentationFormat>
  <Paragraphs>73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Apothecary</vt:lpstr>
      <vt:lpstr>Airbnb new user bookings</vt:lpstr>
      <vt:lpstr>Introduction</vt:lpstr>
      <vt:lpstr>Data infrastructure</vt:lpstr>
      <vt:lpstr>Data: Target</vt:lpstr>
      <vt:lpstr>Methodology</vt:lpstr>
      <vt:lpstr>Model refinement</vt:lpstr>
      <vt:lpstr>Model results</vt:lpstr>
      <vt:lpstr>Conclusions/Future work</vt:lpstr>
      <vt:lpstr>Questions?</vt:lpstr>
      <vt:lpstr>Appendix A</vt:lpstr>
      <vt:lpstr>Appendix B</vt:lpstr>
      <vt:lpstr>Appendix C</vt:lpstr>
      <vt:lpstr>Appendix D</vt:lpstr>
      <vt:lpstr>Appendix E</vt:lpstr>
    </vt:vector>
  </TitlesOfParts>
  <Company>Personal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Riso</dc:creator>
  <cp:lastModifiedBy>Rebecca Riso</cp:lastModifiedBy>
  <cp:revision>45</cp:revision>
  <dcterms:created xsi:type="dcterms:W3CDTF">2019-02-12T17:33:11Z</dcterms:created>
  <dcterms:modified xsi:type="dcterms:W3CDTF">2019-02-13T18:03:32Z</dcterms:modified>
</cp:coreProperties>
</file>